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69" r:id="rId2"/>
    <p:sldId id="256" r:id="rId3"/>
    <p:sldId id="257" r:id="rId4"/>
    <p:sldId id="258" r:id="rId5"/>
    <p:sldId id="264" r:id="rId6"/>
    <p:sldId id="259" r:id="rId7"/>
    <p:sldId id="266" r:id="rId8"/>
    <p:sldId id="267" r:id="rId9"/>
    <p:sldId id="260" r:id="rId10"/>
    <p:sldId id="261" r:id="rId11"/>
    <p:sldId id="262" r:id="rId12"/>
    <p:sldId id="265" r:id="rId13"/>
    <p:sldId id="263" r:id="rId14"/>
    <p:sldId id="268" r:id="rId15"/>
  </p:sldIdLst>
  <p:sldSz cx="9144000" cy="5143500" type="screen16x9"/>
  <p:notesSz cx="7023100" cy="9309100"/>
  <p:embeddedFontLs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B3F5"/>
    <a:srgbClr val="0F7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14" y="9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93308" rIns="93308" bIns="93308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308" tIns="93308" rIns="93308" bIns="9330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a0eef2d53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a0eef2d53_0_24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308" tIns="93308" rIns="93308" bIns="9330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a0eef2d53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2a0eef2d53_0_289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308" tIns="93308" rIns="93308" bIns="9330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2a0eef2d53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2a0eef2d53_0_295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308" tIns="93308" rIns="93308" bIns="9330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a0eef2d53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2a0eef2d53_0_30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308" tIns="93308" rIns="93308" bIns="9330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a0eef2d53_0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a0eef2d53_0_325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308" tIns="93308" rIns="93308" bIns="9330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a0eef2d53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2a0eef2d53_0_307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308" tIns="93308" rIns="93308" bIns="9330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2a0eef2d53_0_3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2a0eef2d53_0_313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308" tIns="93308" rIns="93308" bIns="9330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734175" y="3353275"/>
            <a:ext cx="5190300" cy="78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○"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■"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○"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■"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○"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■"/>
              <a:defRPr sz="21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28F8-0AA7-9F98-08D3-AEAA2E14C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07" y="1277233"/>
            <a:ext cx="7000634" cy="2706432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highlight>
                  <a:srgbClr val="6BB3F5"/>
                </a:highlight>
              </a:rPr>
              <a:t>DCC Proposal(s) Must Be Submitted  </a:t>
            </a:r>
            <a:r>
              <a:rPr lang="en-US" sz="4000" b="1" i="1">
                <a:highlight>
                  <a:srgbClr val="6BB3F5"/>
                </a:highlight>
              </a:rPr>
              <a:t>To SeAnn and Gina10 </a:t>
            </a:r>
            <a:r>
              <a:rPr lang="en-US" sz="4000" b="1" i="1" dirty="0">
                <a:highlight>
                  <a:srgbClr val="6BB3F5"/>
                </a:highlight>
              </a:rPr>
              <a:t>Workdays Prior To DCC Meeting Date</a:t>
            </a:r>
          </a:p>
        </p:txBody>
      </p:sp>
      <p:pic>
        <p:nvPicPr>
          <p:cNvPr id="3" name="Google Shape;87;p13">
            <a:extLst>
              <a:ext uri="{FF2B5EF4-FFF2-40B4-BE49-F238E27FC236}">
                <a16:creationId xmlns:a16="http://schemas.microsoft.com/office/drawing/2014/main" id="{1555BAEA-3AA8-B7D5-B55C-33154C705A2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0108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>
            <a:spLocks noGrp="1"/>
          </p:cNvSpPr>
          <p:nvPr>
            <p:ph type="ctrTitle"/>
          </p:nvPr>
        </p:nvSpPr>
        <p:spPr>
          <a:xfrm>
            <a:off x="220992" y="242070"/>
            <a:ext cx="4425233" cy="97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00" b="1" dirty="0"/>
              <a:t>Alignment of Goals and Outcomes</a:t>
            </a:r>
            <a:endParaRPr sz="1470" b="1" dirty="0"/>
          </a:p>
        </p:txBody>
      </p:sp>
      <p:sp>
        <p:nvSpPr>
          <p:cNvPr id="121" name="Google Shape;121;p18"/>
          <p:cNvSpPr txBox="1">
            <a:spLocks noGrp="1"/>
          </p:cNvSpPr>
          <p:nvPr>
            <p:ph type="subTitle" idx="1"/>
          </p:nvPr>
        </p:nvSpPr>
        <p:spPr>
          <a:xfrm>
            <a:off x="220992" y="1333940"/>
            <a:ext cx="7364100" cy="4310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Blip>
                <a:blip r:embed="rId3"/>
              </a:buBlip>
            </a:pPr>
            <a:r>
              <a:rPr lang="en" b="1" dirty="0">
                <a:solidFill>
                  <a:schemeClr val="bg1"/>
                </a:solidFill>
              </a:rPr>
              <a:t>What goals are addressed through the proposal?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b="1" dirty="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Blip>
                <a:blip r:embed="rId3"/>
              </a:buBlip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87;p13">
            <a:extLst>
              <a:ext uri="{FF2B5EF4-FFF2-40B4-BE49-F238E27FC236}">
                <a16:creationId xmlns:a16="http://schemas.microsoft.com/office/drawing/2014/main" id="{29009233-21FE-86D4-7744-C8612597719E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21;p18">
            <a:extLst>
              <a:ext uri="{FF2B5EF4-FFF2-40B4-BE49-F238E27FC236}">
                <a16:creationId xmlns:a16="http://schemas.microsoft.com/office/drawing/2014/main" id="{CEC9432D-6AED-E77D-CB67-15656514CEA0}"/>
              </a:ext>
            </a:extLst>
          </p:cNvPr>
          <p:cNvSpPr txBox="1">
            <a:spLocks/>
          </p:cNvSpPr>
          <p:nvPr/>
        </p:nvSpPr>
        <p:spPr>
          <a:xfrm>
            <a:off x="220992" y="3026512"/>
            <a:ext cx="7364100" cy="659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3"/>
              </a:buBlip>
            </a:pPr>
            <a:r>
              <a:rPr lang="en-US" b="1" dirty="0">
                <a:solidFill>
                  <a:schemeClr val="bg1"/>
                </a:solidFill>
              </a:rPr>
              <a:t>How are the goals aligned with Federal, State, and Local curricula as well as the District Mission, Vision, and Beliefs?</a:t>
            </a:r>
          </a:p>
          <a:p>
            <a:pPr indent="-361950">
              <a:buFont typeface="Roboto"/>
              <a:buBlip>
                <a:blip r:embed="rId3"/>
              </a:buBlip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10DEB3-AC26-8006-851B-2A44E46D3B46}"/>
              </a:ext>
            </a:extLst>
          </p:cNvPr>
          <p:cNvSpPr txBox="1"/>
          <p:nvPr/>
        </p:nvSpPr>
        <p:spPr>
          <a:xfrm>
            <a:off x="1070141" y="1765005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77624D-E56E-F131-986D-5AFD608146B6}"/>
              </a:ext>
            </a:extLst>
          </p:cNvPr>
          <p:cNvSpPr txBox="1"/>
          <p:nvPr/>
        </p:nvSpPr>
        <p:spPr>
          <a:xfrm>
            <a:off x="1070141" y="3686450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ctrTitle"/>
          </p:nvPr>
        </p:nvSpPr>
        <p:spPr>
          <a:xfrm>
            <a:off x="0" y="114093"/>
            <a:ext cx="3476645" cy="69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/>
              <a:t>Implementation</a:t>
            </a:r>
            <a:endParaRPr sz="1300" b="1" dirty="0"/>
          </a:p>
        </p:txBody>
      </p:sp>
      <p:sp>
        <p:nvSpPr>
          <p:cNvPr id="128" name="Google Shape;128;p19"/>
          <p:cNvSpPr txBox="1">
            <a:spLocks noGrp="1"/>
          </p:cNvSpPr>
          <p:nvPr>
            <p:ph type="subTitle" idx="1"/>
          </p:nvPr>
        </p:nvSpPr>
        <p:spPr>
          <a:xfrm>
            <a:off x="220993" y="965114"/>
            <a:ext cx="7364100" cy="4305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Blip>
                <a:blip r:embed="rId3"/>
              </a:buBlip>
            </a:pPr>
            <a:r>
              <a:rPr lang="en" b="1" dirty="0">
                <a:solidFill>
                  <a:schemeClr val="bg1"/>
                </a:solidFill>
              </a:rPr>
              <a:t>What resources are needed?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-US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200"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87;p13">
            <a:extLst>
              <a:ext uri="{FF2B5EF4-FFF2-40B4-BE49-F238E27FC236}">
                <a16:creationId xmlns:a16="http://schemas.microsoft.com/office/drawing/2014/main" id="{F08057D6-1061-3A8E-F291-098F94F3CA9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28;p19">
            <a:extLst>
              <a:ext uri="{FF2B5EF4-FFF2-40B4-BE49-F238E27FC236}">
                <a16:creationId xmlns:a16="http://schemas.microsoft.com/office/drawing/2014/main" id="{97F9BEB2-E067-1F8F-6A85-37BE44BB8B24}"/>
              </a:ext>
            </a:extLst>
          </p:cNvPr>
          <p:cNvSpPr txBox="1">
            <a:spLocks/>
          </p:cNvSpPr>
          <p:nvPr/>
        </p:nvSpPr>
        <p:spPr>
          <a:xfrm>
            <a:off x="220993" y="2655845"/>
            <a:ext cx="7364100" cy="445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3"/>
              </a:buBlip>
            </a:pPr>
            <a:r>
              <a:rPr lang="en-US" b="1" dirty="0">
                <a:solidFill>
                  <a:schemeClr val="bg1"/>
                </a:solidFill>
              </a:rPr>
              <a:t>What professional development is needed?</a:t>
            </a:r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447E20-0604-FBB4-6F1D-9EE1D6A73EE0}"/>
              </a:ext>
            </a:extLst>
          </p:cNvPr>
          <p:cNvSpPr txBox="1"/>
          <p:nvPr/>
        </p:nvSpPr>
        <p:spPr>
          <a:xfrm>
            <a:off x="1033960" y="1395616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589296-9018-C6B4-38C8-8507377507F2}"/>
              </a:ext>
            </a:extLst>
          </p:cNvPr>
          <p:cNvSpPr txBox="1"/>
          <p:nvPr/>
        </p:nvSpPr>
        <p:spPr>
          <a:xfrm>
            <a:off x="1033960" y="2252850"/>
            <a:ext cx="715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55EBFC-46A3-5DE6-9626-A967E8435D03}"/>
              </a:ext>
            </a:extLst>
          </p:cNvPr>
          <p:cNvSpPr txBox="1"/>
          <p:nvPr/>
        </p:nvSpPr>
        <p:spPr>
          <a:xfrm>
            <a:off x="1033960" y="3218225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87;p13">
            <a:extLst>
              <a:ext uri="{FF2B5EF4-FFF2-40B4-BE49-F238E27FC236}">
                <a16:creationId xmlns:a16="http://schemas.microsoft.com/office/drawing/2014/main" id="{BBCC8181-F181-C8EF-AD82-85B7BCB8C92C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96088" y="510363"/>
            <a:ext cx="923374" cy="82357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27;p19">
            <a:extLst>
              <a:ext uri="{FF2B5EF4-FFF2-40B4-BE49-F238E27FC236}">
                <a16:creationId xmlns:a16="http://schemas.microsoft.com/office/drawing/2014/main" id="{9295A788-8460-934C-E20A-208FE8918D65}"/>
              </a:ext>
            </a:extLst>
          </p:cNvPr>
          <p:cNvSpPr txBox="1">
            <a:spLocks/>
          </p:cNvSpPr>
          <p:nvPr/>
        </p:nvSpPr>
        <p:spPr>
          <a:xfrm>
            <a:off x="0" y="114093"/>
            <a:ext cx="3476645" cy="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ctr"/>
            <a:r>
              <a:rPr lang="en-US" sz="3000" b="1"/>
              <a:t>Implementation</a:t>
            </a:r>
            <a:endParaRPr lang="en-US" sz="1300" b="1" dirty="0"/>
          </a:p>
        </p:txBody>
      </p:sp>
      <p:sp>
        <p:nvSpPr>
          <p:cNvPr id="5" name="Google Shape;128;p19">
            <a:extLst>
              <a:ext uri="{FF2B5EF4-FFF2-40B4-BE49-F238E27FC236}">
                <a16:creationId xmlns:a16="http://schemas.microsoft.com/office/drawing/2014/main" id="{36E12C74-8DB7-469A-06DD-E91EB312617E}"/>
              </a:ext>
            </a:extLst>
          </p:cNvPr>
          <p:cNvSpPr txBox="1">
            <a:spLocks/>
          </p:cNvSpPr>
          <p:nvPr/>
        </p:nvSpPr>
        <p:spPr>
          <a:xfrm>
            <a:off x="213904" y="1111205"/>
            <a:ext cx="7364100" cy="445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2"/>
              </a:buBlip>
            </a:pPr>
            <a:r>
              <a:rPr lang="en-US" b="1" dirty="0">
                <a:solidFill>
                  <a:schemeClr val="bg1"/>
                </a:solidFill>
              </a:rPr>
              <a:t>What are the initial and ongoing costs?</a:t>
            </a:r>
          </a:p>
          <a:p>
            <a:pPr indent="-361950">
              <a:buFont typeface="Roboto"/>
              <a:buBlip>
                <a:blip r:embed="rId2"/>
              </a:buBlip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1440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364EF6-8C8E-BF16-8266-626DC437D191}"/>
              </a:ext>
            </a:extLst>
          </p:cNvPr>
          <p:cNvSpPr txBox="1"/>
          <p:nvPr/>
        </p:nvSpPr>
        <p:spPr>
          <a:xfrm>
            <a:off x="934723" y="1556677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  <p:sp>
        <p:nvSpPr>
          <p:cNvPr id="7" name="Google Shape;128;p19">
            <a:extLst>
              <a:ext uri="{FF2B5EF4-FFF2-40B4-BE49-F238E27FC236}">
                <a16:creationId xmlns:a16="http://schemas.microsoft.com/office/drawing/2014/main" id="{BADC6E90-68AC-BA6D-0EF8-F3D7C5303C54}"/>
              </a:ext>
            </a:extLst>
          </p:cNvPr>
          <p:cNvSpPr txBox="1">
            <a:spLocks/>
          </p:cNvSpPr>
          <p:nvPr/>
        </p:nvSpPr>
        <p:spPr>
          <a:xfrm>
            <a:off x="213904" y="2825604"/>
            <a:ext cx="7364100" cy="445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2"/>
              </a:buBlip>
            </a:pPr>
            <a:r>
              <a:rPr lang="en-US" sz="1900" b="1" dirty="0">
                <a:solidFill>
                  <a:schemeClr val="bg1"/>
                </a:solidFill>
              </a:rPr>
              <a:t>What are potential implementation considerations?</a:t>
            </a:r>
          </a:p>
          <a:p>
            <a:pPr indent="-361950">
              <a:buFont typeface="Roboto"/>
              <a:buBlip>
                <a:blip r:embed="rId2"/>
              </a:buBlip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1440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9D54E6-D932-2193-E4AB-68E5B3C3BA3B}"/>
              </a:ext>
            </a:extLst>
          </p:cNvPr>
          <p:cNvSpPr txBox="1"/>
          <p:nvPr/>
        </p:nvSpPr>
        <p:spPr>
          <a:xfrm>
            <a:off x="934723" y="3266964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655812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>
            <a:spLocks noGrp="1"/>
          </p:cNvSpPr>
          <p:nvPr>
            <p:ph type="ctrTitle"/>
          </p:nvPr>
        </p:nvSpPr>
        <p:spPr>
          <a:xfrm>
            <a:off x="255182" y="163712"/>
            <a:ext cx="3965742" cy="69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/>
              <a:t>Program Evaluation</a:t>
            </a:r>
            <a:endParaRPr sz="1300" b="1" dirty="0"/>
          </a:p>
        </p:txBody>
      </p:sp>
      <p:sp>
        <p:nvSpPr>
          <p:cNvPr id="135" name="Google Shape;135;p20"/>
          <p:cNvSpPr txBox="1">
            <a:spLocks noGrp="1"/>
          </p:cNvSpPr>
          <p:nvPr>
            <p:ph type="subTitle" idx="1"/>
          </p:nvPr>
        </p:nvSpPr>
        <p:spPr>
          <a:xfrm>
            <a:off x="360341" y="1014150"/>
            <a:ext cx="6905240" cy="41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Blip>
                <a:blip r:embed="rId3"/>
              </a:buBlip>
            </a:pPr>
            <a:r>
              <a:rPr lang="en" b="1" dirty="0">
                <a:solidFill>
                  <a:schemeClr val="bg1"/>
                </a:solidFill>
              </a:rPr>
              <a:t>What measures will be used to evaluate the program or proposal?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b="1" dirty="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87;p13">
            <a:extLst>
              <a:ext uri="{FF2B5EF4-FFF2-40B4-BE49-F238E27FC236}">
                <a16:creationId xmlns:a16="http://schemas.microsoft.com/office/drawing/2014/main" id="{78B0F091-4FDD-6662-12B0-3A46B9F5358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35;p20">
            <a:extLst>
              <a:ext uri="{FF2B5EF4-FFF2-40B4-BE49-F238E27FC236}">
                <a16:creationId xmlns:a16="http://schemas.microsoft.com/office/drawing/2014/main" id="{C7B2F9D2-0231-3CF9-039B-D284190B7E07}"/>
              </a:ext>
            </a:extLst>
          </p:cNvPr>
          <p:cNvSpPr txBox="1">
            <a:spLocks/>
          </p:cNvSpPr>
          <p:nvPr/>
        </p:nvSpPr>
        <p:spPr>
          <a:xfrm>
            <a:off x="360341" y="2651596"/>
            <a:ext cx="7364100" cy="469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3"/>
              </a:buBlip>
            </a:pPr>
            <a:r>
              <a:rPr lang="en-US" b="1" dirty="0">
                <a:solidFill>
                  <a:schemeClr val="bg1"/>
                </a:solidFill>
              </a:rPr>
              <a:t>How often and when will the program be evaluated?</a:t>
            </a:r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65D8AC-B0B0-C113-8C39-ACE8E481DE1D}"/>
              </a:ext>
            </a:extLst>
          </p:cNvPr>
          <p:cNvSpPr txBox="1"/>
          <p:nvPr/>
        </p:nvSpPr>
        <p:spPr>
          <a:xfrm>
            <a:off x="1126108" y="1398249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D2DF24-42AE-5BA3-31CB-A8335127EF11}"/>
              </a:ext>
            </a:extLst>
          </p:cNvPr>
          <p:cNvSpPr txBox="1"/>
          <p:nvPr/>
        </p:nvSpPr>
        <p:spPr>
          <a:xfrm>
            <a:off x="1126108" y="3197115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28F8-0AA7-9F98-08D3-AEAA2E14C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761" y="1333940"/>
            <a:ext cx="5483723" cy="2706432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highlight>
                  <a:srgbClr val="6BB3F5"/>
                </a:highlight>
              </a:rPr>
              <a:t>Materials Review Form Must Be Completed and Submitted With Proposal(s)</a:t>
            </a:r>
          </a:p>
        </p:txBody>
      </p:sp>
      <p:pic>
        <p:nvPicPr>
          <p:cNvPr id="3" name="Google Shape;87;p13">
            <a:extLst>
              <a:ext uri="{FF2B5EF4-FFF2-40B4-BE49-F238E27FC236}">
                <a16:creationId xmlns:a16="http://schemas.microsoft.com/office/drawing/2014/main" id="{1555BAEA-3AA8-B7D5-B55C-33154C705A2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696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1734175" y="588335"/>
            <a:ext cx="4617006" cy="13808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Proposal Title</a:t>
            </a:r>
            <a:br>
              <a:rPr lang="en" sz="1400" b="1" dirty="0"/>
            </a:br>
            <a:br>
              <a:rPr lang="en" sz="1400" b="1" dirty="0"/>
            </a:br>
            <a:r>
              <a:rPr lang="en" sz="2500" b="1" dirty="0"/>
              <a:t>Grade-Level/Subject Area</a:t>
            </a:r>
            <a:endParaRPr sz="2500" b="1" dirty="0"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1447528" y="2389262"/>
            <a:ext cx="5190300" cy="12754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Click Here </a:t>
            </a:r>
            <a:endParaRPr b="1" dirty="0">
              <a:solidFill>
                <a:schemeClr val="bg1"/>
              </a:solidFill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ctrTitle"/>
          </p:nvPr>
        </p:nvSpPr>
        <p:spPr>
          <a:xfrm>
            <a:off x="262269" y="228851"/>
            <a:ext cx="4189228" cy="69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/>
              <a:t>Statement of Need</a:t>
            </a:r>
            <a:endParaRPr sz="1300" b="1" dirty="0"/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496185" y="1226287"/>
            <a:ext cx="7152168" cy="4111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Blip>
                <a:blip r:embed="rId3"/>
              </a:buBlip>
            </a:pPr>
            <a:r>
              <a:rPr lang="en" b="1" dirty="0">
                <a:solidFill>
                  <a:schemeClr val="bg1"/>
                </a:solidFill>
              </a:rPr>
              <a:t>What need is being addressed through the proposal?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87;p13">
            <a:extLst>
              <a:ext uri="{FF2B5EF4-FFF2-40B4-BE49-F238E27FC236}">
                <a16:creationId xmlns:a16="http://schemas.microsoft.com/office/drawing/2014/main" id="{80CEC59A-94E6-E584-ABB1-BB0344F68D1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3;p14">
            <a:extLst>
              <a:ext uri="{FF2B5EF4-FFF2-40B4-BE49-F238E27FC236}">
                <a16:creationId xmlns:a16="http://schemas.microsoft.com/office/drawing/2014/main" id="{3AAE2B78-2008-0E37-3643-D39AECF0BB67}"/>
              </a:ext>
            </a:extLst>
          </p:cNvPr>
          <p:cNvSpPr txBox="1">
            <a:spLocks/>
          </p:cNvSpPr>
          <p:nvPr/>
        </p:nvSpPr>
        <p:spPr>
          <a:xfrm>
            <a:off x="496185" y="2705474"/>
            <a:ext cx="7152168" cy="411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3"/>
              </a:buBlip>
            </a:pPr>
            <a:r>
              <a:rPr lang="en-US" sz="6400" b="1" dirty="0">
                <a:solidFill>
                  <a:schemeClr val="bg1"/>
                </a:solidFill>
              </a:rPr>
              <a:t>What research or data supports the need?</a:t>
            </a: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r>
              <a:rPr lang="en-US" sz="6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</a:t>
            </a: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sz="6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796D95-2FA3-18D5-A288-ACD9D634303E}"/>
              </a:ext>
            </a:extLst>
          </p:cNvPr>
          <p:cNvSpPr txBox="1"/>
          <p:nvPr/>
        </p:nvSpPr>
        <p:spPr>
          <a:xfrm>
            <a:off x="1360969" y="3170649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56541C-C6E8-CB1A-43C7-190E03D137D5}"/>
              </a:ext>
            </a:extLst>
          </p:cNvPr>
          <p:cNvSpPr txBox="1"/>
          <p:nvPr/>
        </p:nvSpPr>
        <p:spPr>
          <a:xfrm>
            <a:off x="1360969" y="1665075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ctrTitle"/>
          </p:nvPr>
        </p:nvSpPr>
        <p:spPr>
          <a:xfrm>
            <a:off x="496185" y="228851"/>
            <a:ext cx="5137800" cy="69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/>
              <a:t>Proposed Program/Solution</a:t>
            </a:r>
            <a:endParaRPr sz="1300" b="1" dirty="0"/>
          </a:p>
        </p:txBody>
      </p:sp>
      <p:sp>
        <p:nvSpPr>
          <p:cNvPr id="100" name="Google Shape;100;p15"/>
          <p:cNvSpPr txBox="1">
            <a:spLocks noGrp="1"/>
          </p:cNvSpPr>
          <p:nvPr>
            <p:ph type="subTitle" idx="1"/>
          </p:nvPr>
        </p:nvSpPr>
        <p:spPr>
          <a:xfrm>
            <a:off x="496185" y="1333940"/>
            <a:ext cx="7023323" cy="4117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Blip>
                <a:blip r:embed="rId3"/>
              </a:buBlip>
            </a:pPr>
            <a:r>
              <a:rPr lang="en" b="1" dirty="0">
                <a:solidFill>
                  <a:schemeClr val="bg1"/>
                </a:solidFill>
              </a:rPr>
              <a:t>What is the proposed program or solution?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87;p13">
            <a:extLst>
              <a:ext uri="{FF2B5EF4-FFF2-40B4-BE49-F238E27FC236}">
                <a16:creationId xmlns:a16="http://schemas.microsoft.com/office/drawing/2014/main" id="{B9A386F7-57C5-ED9A-ED62-1A85876F928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A1AC7D-4D4E-510A-4116-143AC3F0FED4}"/>
              </a:ext>
            </a:extLst>
          </p:cNvPr>
          <p:cNvSpPr txBox="1"/>
          <p:nvPr/>
        </p:nvSpPr>
        <p:spPr>
          <a:xfrm>
            <a:off x="1275908" y="1850727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99;p15">
            <a:extLst>
              <a:ext uri="{FF2B5EF4-FFF2-40B4-BE49-F238E27FC236}">
                <a16:creationId xmlns:a16="http://schemas.microsoft.com/office/drawing/2014/main" id="{B7634AE4-2155-B3DF-5524-5C7D4F3003B5}"/>
              </a:ext>
            </a:extLst>
          </p:cNvPr>
          <p:cNvSpPr txBox="1">
            <a:spLocks/>
          </p:cNvSpPr>
          <p:nvPr/>
        </p:nvSpPr>
        <p:spPr>
          <a:xfrm>
            <a:off x="496185" y="228851"/>
            <a:ext cx="5137800" cy="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Roboto"/>
              <a:buNone/>
              <a:defRPr sz="4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ctr"/>
            <a:r>
              <a:rPr lang="en-US" sz="3000" b="1" dirty="0"/>
              <a:t>Proposed Program/Solution</a:t>
            </a:r>
            <a:endParaRPr lang="en-US" sz="1300" b="1" dirty="0"/>
          </a:p>
        </p:txBody>
      </p:sp>
      <p:sp>
        <p:nvSpPr>
          <p:cNvPr id="4" name="Google Shape;100;p15">
            <a:extLst>
              <a:ext uri="{FF2B5EF4-FFF2-40B4-BE49-F238E27FC236}">
                <a16:creationId xmlns:a16="http://schemas.microsoft.com/office/drawing/2014/main" id="{4F4A1E37-0610-9A51-C3F5-BD3BDF34CA21}"/>
              </a:ext>
            </a:extLst>
          </p:cNvPr>
          <p:cNvSpPr txBox="1">
            <a:spLocks/>
          </p:cNvSpPr>
          <p:nvPr/>
        </p:nvSpPr>
        <p:spPr>
          <a:xfrm>
            <a:off x="496185" y="1243678"/>
            <a:ext cx="7023323" cy="411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2"/>
              </a:buBlip>
            </a:pPr>
            <a:r>
              <a:rPr lang="en-US" b="1" dirty="0">
                <a:solidFill>
                  <a:schemeClr val="bg1"/>
                </a:solidFill>
              </a:rPr>
              <a:t>Who is the targeted population?</a:t>
            </a:r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71ACA7-26D6-503D-6008-A5851CE08B55}"/>
              </a:ext>
            </a:extLst>
          </p:cNvPr>
          <p:cNvSpPr txBox="1"/>
          <p:nvPr/>
        </p:nvSpPr>
        <p:spPr>
          <a:xfrm>
            <a:off x="1297173" y="1685029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  <p:sp>
        <p:nvSpPr>
          <p:cNvPr id="6" name="Google Shape;100;p15">
            <a:extLst>
              <a:ext uri="{FF2B5EF4-FFF2-40B4-BE49-F238E27FC236}">
                <a16:creationId xmlns:a16="http://schemas.microsoft.com/office/drawing/2014/main" id="{F30D7EF5-36C3-84DC-18F3-13CB42C02006}"/>
              </a:ext>
            </a:extLst>
          </p:cNvPr>
          <p:cNvSpPr txBox="1">
            <a:spLocks/>
          </p:cNvSpPr>
          <p:nvPr/>
        </p:nvSpPr>
        <p:spPr>
          <a:xfrm>
            <a:off x="496184" y="2693090"/>
            <a:ext cx="7023323" cy="39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2"/>
              </a:buBlip>
            </a:pPr>
            <a:r>
              <a:rPr lang="en-US" sz="2000" b="1" dirty="0">
                <a:solidFill>
                  <a:schemeClr val="bg1"/>
                </a:solidFill>
              </a:rPr>
              <a:t>What research or data supports the implementation of the program?</a:t>
            </a:r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sz="1200" b="1" dirty="0"/>
          </a:p>
          <a:p>
            <a:pPr marL="95250" indent="0">
              <a:buFont typeface="Roboto"/>
              <a:buNone/>
            </a:pPr>
            <a:endParaRPr lang="en-US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B5691F-3445-16C8-0E93-735193321893}"/>
              </a:ext>
            </a:extLst>
          </p:cNvPr>
          <p:cNvSpPr txBox="1"/>
          <p:nvPr/>
        </p:nvSpPr>
        <p:spPr>
          <a:xfrm>
            <a:off x="1297173" y="3150695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  <p:pic>
        <p:nvPicPr>
          <p:cNvPr id="8" name="Google Shape;87;p13">
            <a:extLst>
              <a:ext uri="{FF2B5EF4-FFF2-40B4-BE49-F238E27FC236}">
                <a16:creationId xmlns:a16="http://schemas.microsoft.com/office/drawing/2014/main" id="{7A4AC12B-5606-1426-97AB-1E145C39A1D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939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ctrTitle"/>
          </p:nvPr>
        </p:nvSpPr>
        <p:spPr>
          <a:xfrm>
            <a:off x="167645" y="125520"/>
            <a:ext cx="5137800" cy="104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00" b="1" dirty="0"/>
              <a:t>Impact on Current Curriculum or Programming</a:t>
            </a:r>
            <a:endParaRPr sz="1470" b="1" dirty="0"/>
          </a:p>
        </p:txBody>
      </p:sp>
      <p:sp>
        <p:nvSpPr>
          <p:cNvPr id="107" name="Google Shape;107;p16"/>
          <p:cNvSpPr txBox="1">
            <a:spLocks noGrp="1"/>
          </p:cNvSpPr>
          <p:nvPr>
            <p:ph type="subTitle" idx="1"/>
          </p:nvPr>
        </p:nvSpPr>
        <p:spPr>
          <a:xfrm>
            <a:off x="228082" y="1459461"/>
            <a:ext cx="7364100" cy="4276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Blip>
                <a:blip r:embed="rId3"/>
              </a:buBlip>
            </a:pPr>
            <a:r>
              <a:rPr lang="en" b="1" dirty="0">
                <a:solidFill>
                  <a:schemeClr val="bg1"/>
                </a:solidFill>
              </a:rPr>
              <a:t>How will current materials, programs, etc. be impacted?</a:t>
            </a:r>
            <a:endParaRPr lang="en" sz="1200" b="1" dirty="0">
              <a:solidFill>
                <a:schemeClr val="bg1"/>
              </a:solidFill>
            </a:endParaRP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b="1" dirty="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" sz="1200" b="1" dirty="0"/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87;p13">
            <a:extLst>
              <a:ext uri="{FF2B5EF4-FFF2-40B4-BE49-F238E27FC236}">
                <a16:creationId xmlns:a16="http://schemas.microsoft.com/office/drawing/2014/main" id="{4EE27B31-7F71-40BE-F946-0109DFA2631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07;p16">
            <a:extLst>
              <a:ext uri="{FF2B5EF4-FFF2-40B4-BE49-F238E27FC236}">
                <a16:creationId xmlns:a16="http://schemas.microsoft.com/office/drawing/2014/main" id="{A4A82623-CBA7-03F3-C8CE-4BFA30A384BC}"/>
              </a:ext>
            </a:extLst>
          </p:cNvPr>
          <p:cNvSpPr txBox="1">
            <a:spLocks/>
          </p:cNvSpPr>
          <p:nvPr/>
        </p:nvSpPr>
        <p:spPr>
          <a:xfrm>
            <a:off x="228082" y="3256363"/>
            <a:ext cx="7364100" cy="427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-361950">
              <a:buFont typeface="Roboto"/>
              <a:buBlip>
                <a:blip r:embed="rId3"/>
              </a:buBlip>
            </a:pPr>
            <a:r>
              <a:rPr lang="en-US" b="1" dirty="0">
                <a:solidFill>
                  <a:schemeClr val="bg1"/>
                </a:solidFill>
              </a:rPr>
              <a:t>Are these replacement issues or additional supports, etc.?</a:t>
            </a:r>
            <a:endParaRPr lang="en-US" sz="1200" b="1" dirty="0">
              <a:solidFill>
                <a:schemeClr val="bg1"/>
              </a:solidFill>
            </a:endParaRPr>
          </a:p>
          <a:p>
            <a:pPr marL="95250" indent="0">
              <a:buFont typeface="Roboto"/>
              <a:buNone/>
            </a:pPr>
            <a:endParaRPr lang="en-US" sz="1200" b="1" dirty="0">
              <a:solidFill>
                <a:schemeClr val="tx2">
                  <a:lumMod val="75000"/>
                </a:schemeClr>
              </a:solidFill>
            </a:endParaRPr>
          </a:p>
          <a:p>
            <a:pPr marL="95250" indent="0">
              <a:buFont typeface="Roboto"/>
              <a:buNone/>
            </a:pP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84EDB-2122-390E-9524-7702636F30A1}"/>
              </a:ext>
            </a:extLst>
          </p:cNvPr>
          <p:cNvSpPr txBox="1"/>
          <p:nvPr/>
        </p:nvSpPr>
        <p:spPr>
          <a:xfrm>
            <a:off x="995916" y="1887137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43BF7C-A416-6E0F-5A0E-222A78C0A03E}"/>
              </a:ext>
            </a:extLst>
          </p:cNvPr>
          <p:cNvSpPr txBox="1"/>
          <p:nvPr/>
        </p:nvSpPr>
        <p:spPr>
          <a:xfrm>
            <a:off x="1033960" y="3685669"/>
            <a:ext cx="715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Here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28F8-0AA7-9F98-08D3-AEAA2E14C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42" y="231398"/>
            <a:ext cx="5483723" cy="838800"/>
          </a:xfrm>
        </p:spPr>
        <p:txBody>
          <a:bodyPr>
            <a:normAutofit fontScale="90000"/>
          </a:bodyPr>
          <a:lstStyle/>
          <a:p>
            <a:r>
              <a:rPr lang="en-US" sz="3000" dirty="0"/>
              <a:t>Data (if need to support proposal)</a:t>
            </a:r>
          </a:p>
        </p:txBody>
      </p:sp>
      <p:pic>
        <p:nvPicPr>
          <p:cNvPr id="3" name="Google Shape;87;p13">
            <a:extLst>
              <a:ext uri="{FF2B5EF4-FFF2-40B4-BE49-F238E27FC236}">
                <a16:creationId xmlns:a16="http://schemas.microsoft.com/office/drawing/2014/main" id="{1555BAEA-3AA8-B7D5-B55C-33154C705A2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573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28F8-0AA7-9F98-08D3-AEAA2E14C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42" y="231398"/>
            <a:ext cx="5483723" cy="838800"/>
          </a:xfrm>
        </p:spPr>
        <p:txBody>
          <a:bodyPr>
            <a:normAutofit fontScale="90000"/>
          </a:bodyPr>
          <a:lstStyle/>
          <a:p>
            <a:r>
              <a:rPr lang="en-US" sz="3000" dirty="0"/>
              <a:t>Data (if need to support proposal)</a:t>
            </a:r>
          </a:p>
        </p:txBody>
      </p:sp>
      <p:pic>
        <p:nvPicPr>
          <p:cNvPr id="3" name="Google Shape;87;p13">
            <a:extLst>
              <a:ext uri="{FF2B5EF4-FFF2-40B4-BE49-F238E27FC236}">
                <a16:creationId xmlns:a16="http://schemas.microsoft.com/office/drawing/2014/main" id="{1555BAEA-3AA8-B7D5-B55C-33154C705A2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505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ctrTitle"/>
          </p:nvPr>
        </p:nvSpPr>
        <p:spPr>
          <a:xfrm>
            <a:off x="295235" y="228851"/>
            <a:ext cx="5137800" cy="69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bg1"/>
                </a:solidFill>
              </a:rPr>
              <a:t>Differentiated Student Needs</a:t>
            </a:r>
            <a:endParaRPr sz="1300" b="1" dirty="0">
              <a:solidFill>
                <a:schemeClr val="bg1"/>
              </a:solidFill>
            </a:endParaRPr>
          </a:p>
        </p:txBody>
      </p:sp>
      <p:sp>
        <p:nvSpPr>
          <p:cNvPr id="114" name="Google Shape;114;p17"/>
          <p:cNvSpPr txBox="1">
            <a:spLocks noGrp="1"/>
          </p:cNvSpPr>
          <p:nvPr>
            <p:ph type="subTitle" idx="1"/>
          </p:nvPr>
        </p:nvSpPr>
        <p:spPr>
          <a:xfrm>
            <a:off x="433644" y="922150"/>
            <a:ext cx="3932793" cy="4060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How will the program address?: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Title I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Title IX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Minorities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Multicultural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Special Education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At-Risk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Gifted and Talented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Career Education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sz="1500" b="1" dirty="0">
              <a:solidFill>
                <a:schemeClr val="bg1"/>
              </a:solidFill>
            </a:endParaRPr>
          </a:p>
          <a:p>
            <a:pPr marL="457200" lvl="0" indent="-341947" algn="l" rtl="0">
              <a:spcBef>
                <a:spcPts val="0"/>
              </a:spcBef>
              <a:spcAft>
                <a:spcPts val="0"/>
              </a:spcAft>
              <a:buSzPct val="131250"/>
              <a:buBlip>
                <a:blip r:embed="rId3"/>
              </a:buBlip>
            </a:pPr>
            <a:r>
              <a:rPr lang="en" sz="1500" b="1" dirty="0">
                <a:solidFill>
                  <a:schemeClr val="bg1"/>
                </a:solidFill>
              </a:rPr>
              <a:t>Learning styles/multiple intelligences</a:t>
            </a:r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lang="en" sz="1000" b="1" dirty="0"/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lang="en" sz="1000" b="1" dirty="0"/>
          </a:p>
          <a:p>
            <a:pPr marL="115253" lvl="0" indent="0" algn="l" rtl="0">
              <a:spcBef>
                <a:spcPts val="0"/>
              </a:spcBef>
              <a:spcAft>
                <a:spcPts val="0"/>
              </a:spcAft>
              <a:buSzPct val="131250"/>
              <a:buNone/>
            </a:pPr>
            <a:endParaRPr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87;p13">
            <a:extLst>
              <a:ext uri="{FF2B5EF4-FFF2-40B4-BE49-F238E27FC236}">
                <a16:creationId xmlns:a16="http://schemas.microsoft.com/office/drawing/2014/main" id="{2376E358-662D-BF54-6B73-955A54A30735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4441" y="510362"/>
            <a:ext cx="923374" cy="82357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14;p17">
            <a:extLst>
              <a:ext uri="{FF2B5EF4-FFF2-40B4-BE49-F238E27FC236}">
                <a16:creationId xmlns:a16="http://schemas.microsoft.com/office/drawing/2014/main" id="{D820E27E-6DAF-DD82-D4CE-073A9E90C4BB}"/>
              </a:ext>
            </a:extLst>
          </p:cNvPr>
          <p:cNvSpPr txBox="1">
            <a:spLocks/>
          </p:cNvSpPr>
          <p:nvPr/>
        </p:nvSpPr>
        <p:spPr>
          <a:xfrm>
            <a:off x="3575311" y="944407"/>
            <a:ext cx="4412327" cy="530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115253" indent="0">
              <a:buSzPct val="131250"/>
              <a:buFont typeface="Roboto"/>
              <a:buNone/>
            </a:pPr>
            <a:r>
              <a:rPr lang="en-US" sz="1200" b="1" dirty="0"/>
              <a:t>Please summarize how the proposal addresses this list of Differentiated Student Needs:</a:t>
            </a:r>
          </a:p>
          <a:p>
            <a:pPr marL="115253" indent="0">
              <a:buSzPct val="131250"/>
              <a:buFont typeface="Roboto"/>
              <a:buNone/>
            </a:pPr>
            <a:endParaRPr lang="en-US" sz="1200" b="1" dirty="0"/>
          </a:p>
          <a:p>
            <a:pPr marL="115253" indent="0">
              <a:buSzPct val="131250"/>
              <a:buFont typeface="Roboto"/>
              <a:buNone/>
            </a:pPr>
            <a:endParaRPr lang="en-US" sz="1000" b="1" dirty="0"/>
          </a:p>
          <a:p>
            <a:pPr marL="115253" indent="0">
              <a:buSzPct val="131250"/>
              <a:buFont typeface="Roboto"/>
              <a:buNone/>
            </a:pPr>
            <a:endParaRPr lang="en-US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  <p:sp>
        <p:nvSpPr>
          <p:cNvPr id="6" name="Google Shape;114;p17">
            <a:extLst>
              <a:ext uri="{FF2B5EF4-FFF2-40B4-BE49-F238E27FC236}">
                <a16:creationId xmlns:a16="http://schemas.microsoft.com/office/drawing/2014/main" id="{35C80FBA-DB40-1111-0AE4-42A7C75FE4D6}"/>
              </a:ext>
            </a:extLst>
          </p:cNvPr>
          <p:cNvSpPr txBox="1">
            <a:spLocks/>
          </p:cNvSpPr>
          <p:nvPr/>
        </p:nvSpPr>
        <p:spPr>
          <a:xfrm>
            <a:off x="4106938" y="1436669"/>
            <a:ext cx="4881118" cy="3533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16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●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○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"/>
              <a:buChar char="■"/>
              <a:defRPr sz="21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115253" indent="0">
              <a:buSzPct val="131250"/>
              <a:buFont typeface="Roboto"/>
              <a:buNone/>
            </a:pPr>
            <a:r>
              <a:rPr lang="en-US" sz="1200" b="1" dirty="0"/>
              <a:t>Click Here</a:t>
            </a:r>
          </a:p>
          <a:p>
            <a:pPr marL="115253" indent="0">
              <a:buSzPct val="131250"/>
              <a:buFont typeface="Roboto"/>
              <a:buNone/>
            </a:pPr>
            <a:endParaRPr lang="en-US" sz="1200" b="1" dirty="0"/>
          </a:p>
          <a:p>
            <a:pPr marL="115253" indent="0">
              <a:buSzPct val="131250"/>
              <a:buFont typeface="Roboto"/>
              <a:buNone/>
            </a:pPr>
            <a:endParaRPr lang="en-US" sz="1000" b="1" dirty="0"/>
          </a:p>
          <a:p>
            <a:pPr marL="115253" indent="0">
              <a:buSzPct val="131250"/>
              <a:buFont typeface="Roboto"/>
              <a:buNone/>
            </a:pPr>
            <a:endParaRPr lang="en-US" b="1" dirty="0"/>
          </a:p>
          <a:p>
            <a:pPr indent="0">
              <a:buFont typeface="Roboto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DCC Presentation.pptx" id="{21E4E5D4-AC04-40BF-AA6F-215C54202752}" vid="{8CD71427-5696-4C2B-84FC-FE07DA947F0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DCC Presentation Template</Template>
  <TotalTime>2</TotalTime>
  <Words>301</Words>
  <Application>Microsoft Office PowerPoint</Application>
  <PresentationFormat>On-screen Show (16:9)</PresentationFormat>
  <Paragraphs>188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Roboto</vt:lpstr>
      <vt:lpstr>Geometric</vt:lpstr>
      <vt:lpstr>DCC Proposal(s) Must Be Submitted  To SeAnn and Gina10 Workdays Prior To DCC Meeting Date</vt:lpstr>
      <vt:lpstr>Proposal Title  Grade-Level/Subject Area</vt:lpstr>
      <vt:lpstr>Statement of Need</vt:lpstr>
      <vt:lpstr>Proposed Program/Solution</vt:lpstr>
      <vt:lpstr>PowerPoint Presentation</vt:lpstr>
      <vt:lpstr>Impact on Current Curriculum or Programming</vt:lpstr>
      <vt:lpstr>Data (if need to support proposal)</vt:lpstr>
      <vt:lpstr>Data (if need to support proposal)</vt:lpstr>
      <vt:lpstr>Differentiated Student Needs</vt:lpstr>
      <vt:lpstr>Alignment of Goals and Outcomes</vt:lpstr>
      <vt:lpstr>Implementation</vt:lpstr>
      <vt:lpstr>PowerPoint Presentation</vt:lpstr>
      <vt:lpstr>Program Evaluation</vt:lpstr>
      <vt:lpstr>Materials Review Form Must Be Completed and Submitted With Proposal(s)</vt:lpstr>
    </vt:vector>
  </TitlesOfParts>
  <Company>Carman-Ainsworth Community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Proposal(s) Must Be Submitted  To SeAnn and Gina10 Workdays Prior To DCC Meeting Date</dc:title>
  <dc:creator>Renwick, Seann</dc:creator>
  <cp:lastModifiedBy>Renwick, Seann</cp:lastModifiedBy>
  <cp:revision>1</cp:revision>
  <cp:lastPrinted>2023-03-29T18:43:02Z</cp:lastPrinted>
  <dcterms:created xsi:type="dcterms:W3CDTF">2023-09-07T19:07:15Z</dcterms:created>
  <dcterms:modified xsi:type="dcterms:W3CDTF">2023-09-07T19:09:57Z</dcterms:modified>
</cp:coreProperties>
</file>